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4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Picture 72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74" name="Picture 73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262A3FFB-66C3-467A-991A-0BB46BC8AF58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6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Planck’s </a:t>
            </a:r>
            <a:r>
              <a:rPr lang="en-US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Dusty GEMS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Massimo Pascale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Undergraduate at the University of Arizona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Mentor: Dr. Brenda Frye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CustomShape 2"/>
          <p:cNvSpPr/>
          <p:nvPr/>
        </p:nvSpPr>
        <p:spPr>
          <a:xfrm>
            <a:off x="619920" y="5543640"/>
            <a:ext cx="4774320" cy="11307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CustomShape 3"/>
          <p:cNvSpPr/>
          <p:nvPr/>
        </p:nvSpPr>
        <p:spPr>
          <a:xfrm>
            <a:off x="7680960" y="5123160"/>
            <a:ext cx="1213560" cy="191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965880" y="659160"/>
            <a:ext cx="8146800" cy="12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0600">
              <a:lnSpc>
                <a:spcPct val="100000"/>
              </a:lnSpc>
            </a:pPr>
            <a:r>
              <a:rPr lang="en-US" sz="4400" b="0" i="1" strike="noStrike" spc="-2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Pl</a:t>
            </a:r>
            <a:r>
              <a:rPr lang="en-US" sz="4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an</a:t>
            </a:r>
            <a:r>
              <a:rPr lang="en-US" sz="4400" b="0" i="1" strike="noStrike" spc="-2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</a:t>
            </a:r>
            <a:r>
              <a:rPr lang="en-US" sz="4400" b="0" i="1" strike="noStrike" spc="-1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k</a:t>
            </a:r>
            <a:r>
              <a:rPr lang="en-US" sz="4400" b="0" i="1" strike="noStrike" spc="-28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’</a:t>
            </a:r>
            <a:r>
              <a:rPr lang="en-US" sz="4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</a:t>
            </a:r>
            <a:r>
              <a:rPr lang="en-US" sz="4400" b="0" i="1" strike="noStrike" spc="-256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Du</a:t>
            </a:r>
            <a:r>
              <a:rPr lang="en-US" sz="4400" b="0" strike="noStrike" spc="-2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</a:t>
            </a:r>
            <a:r>
              <a:rPr lang="en-US" sz="4400" b="0" strike="noStrike" spc="-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y GEMS: </a:t>
            </a:r>
            <a:r>
              <a:rPr lang="en-US" sz="4400" b="0" strike="noStrike" spc="-26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</a:t>
            </a:r>
            <a:r>
              <a:rPr lang="en-US" sz="4400" b="0" strike="noStrike" spc="-1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us</a:t>
            </a:r>
            <a:r>
              <a:rPr lang="en-US" sz="4400" b="0" strike="noStrike" spc="-1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597960" y="2331360"/>
            <a:ext cx="167400" cy="21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Symbol"/>
                <a:ea typeface="DejaVu Sans"/>
              </a:rPr>
              <a:t>●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918720" y="2223000"/>
            <a:ext cx="8082000" cy="277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algn="just">
              <a:lnSpc>
                <a:spcPct val="159000"/>
              </a:lnSpc>
            </a:pP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G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65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s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ho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ws pro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m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ise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for</a:t>
            </a:r>
            <a:r>
              <a:rPr lang="en-US" sz="3150" b="0" strike="noStrike" spc="46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315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</a:t>
            </a:r>
            <a:r>
              <a:rPr lang="en-US" sz="3150" b="0" i="1" strike="noStrike" spc="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l</a:t>
            </a:r>
            <a:r>
              <a:rPr lang="en-US" sz="3150" b="0" i="1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</a:t>
            </a:r>
            <a:r>
              <a:rPr lang="en-US" sz="315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n</a:t>
            </a:r>
            <a:r>
              <a:rPr lang="en-US" sz="3150" b="0" i="1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c</a:t>
            </a:r>
            <a:r>
              <a:rPr lang="en-US" sz="315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k</a:t>
            </a:r>
            <a:r>
              <a:rPr lang="en-US" sz="3150" b="0" i="1" strike="noStrike" spc="15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s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e</a:t>
            </a:r>
            <a:r>
              <a:rPr lang="en-US" sz="3150" b="0" strike="noStrike" spc="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l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e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c</a:t>
            </a:r>
            <a:r>
              <a:rPr lang="en-US" sz="3150" b="0" strike="noStrike" spc="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ti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on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m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e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t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ho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d L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</a:t>
            </a:r>
            <a:r>
              <a:rPr lang="en-US" sz="3150" b="0" strike="noStrike" spc="-29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r</a:t>
            </a:r>
            <a:r>
              <a:rPr lang="en-US" sz="3150" b="0" strike="noStrike" spc="-26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g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e 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B</a:t>
            </a:r>
            <a:r>
              <a:rPr lang="en-US" sz="3150" b="0" strike="noStrike" spc="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i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n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oc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u</a:t>
            </a:r>
            <a:r>
              <a:rPr lang="en-US" sz="3150" b="0" strike="noStrike" spc="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l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ar</a:t>
            </a:r>
            <a:r>
              <a:rPr lang="en-US" sz="3150" b="0" strike="noStrike" spc="-26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3150" b="0" strike="noStrike" spc="-13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T</a:t>
            </a:r>
            <a:r>
              <a:rPr lang="en-US" sz="3150" b="0" strike="noStrike" spc="-106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e</a:t>
            </a:r>
            <a:r>
              <a:rPr lang="en-US" sz="3150" b="0" strike="noStrike" spc="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l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e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s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co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pe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+ S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</a:t>
            </a:r>
            <a:r>
              <a:rPr lang="en-US" sz="3150" b="0" strike="noStrike" spc="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it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z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e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r d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</a:t>
            </a:r>
            <a:r>
              <a:rPr lang="en-US" sz="3150" b="0" strike="noStrike" spc="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t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 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co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m</a:t>
            </a:r>
            <a:r>
              <a:rPr lang="en-US" sz="3150" b="0" strike="noStrike" spc="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i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ng </a:t>
            </a:r>
            <a:r>
              <a:rPr lang="en-US" sz="3150" b="0" strike="noStrike" spc="-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I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m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pro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v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e</a:t>
            </a:r>
            <a:r>
              <a:rPr lang="en-US" sz="3150" b="0" strike="noStrike" spc="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c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c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u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ra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c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y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n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d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3150" b="0" strike="noStrike" spc="-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f</a:t>
            </a:r>
            <a:r>
              <a:rPr lang="en-US" sz="3150" b="0" strike="noStrike" spc="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i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n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d</a:t>
            </a:r>
            <a:r>
              <a:rPr lang="en-US" sz="3150" b="0" strike="noStrike" spc="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m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ore</a:t>
            </a:r>
            <a:r>
              <a:rPr lang="en-US" sz="3150" b="0" strike="noStrike" spc="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arcs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600" algn="just">
              <a:lnSpc>
                <a:spcPct val="100000"/>
              </a:lnSpc>
            </a:pP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T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h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</a:t>
            </a:r>
            <a:r>
              <a:rPr lang="en-US" sz="3150" b="0" strike="noStrike" spc="7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n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ks</a:t>
            </a:r>
            <a:r>
              <a:rPr lang="en-US" sz="3150" b="0" strike="noStrike" spc="-2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3150" b="0" strike="noStrike" spc="-134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T</a:t>
            </a:r>
            <a:r>
              <a:rPr lang="en-US" sz="3150" b="0" strike="noStrike" spc="-1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o</a:t>
            </a:r>
            <a:r>
              <a:rPr lang="en-US" sz="31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: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597960" y="3098880"/>
            <a:ext cx="167400" cy="21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Symbol"/>
                <a:ea typeface="DejaVu Sans"/>
              </a:rPr>
              <a:t>●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5"/>
          <p:cNvSpPr/>
          <p:nvPr/>
        </p:nvSpPr>
        <p:spPr>
          <a:xfrm>
            <a:off x="597960" y="3866400"/>
            <a:ext cx="167400" cy="21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Symbol"/>
                <a:ea typeface="DejaVu Sans"/>
              </a:rPr>
              <a:t>●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6"/>
          <p:cNvSpPr/>
          <p:nvPr/>
        </p:nvSpPr>
        <p:spPr>
          <a:xfrm>
            <a:off x="597960" y="4633560"/>
            <a:ext cx="167400" cy="21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Symbol"/>
                <a:ea typeface="DejaVu Sans"/>
              </a:rPr>
              <a:t>●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CustomShape 7"/>
          <p:cNvSpPr/>
          <p:nvPr/>
        </p:nvSpPr>
        <p:spPr>
          <a:xfrm>
            <a:off x="1025280" y="5158080"/>
            <a:ext cx="171360" cy="3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en-US" sz="20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Symbol"/>
                <a:ea typeface="DejaVu Sans"/>
              </a:rPr>
              <a:t>–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CustomShape 8"/>
          <p:cNvSpPr/>
          <p:nvPr/>
        </p:nvSpPr>
        <p:spPr>
          <a:xfrm>
            <a:off x="1345320" y="5110560"/>
            <a:ext cx="3400920" cy="148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27000"/>
              </a:lnSpc>
            </a:pPr>
            <a:r>
              <a:rPr lang="en-US" sz="2750" b="0" strike="noStrike" spc="2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D</a:t>
            </a:r>
            <a:r>
              <a:rPr lang="en-US" sz="2750" b="0" strike="noStrike" spc="-8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r</a:t>
            </a:r>
            <a:r>
              <a:rPr lang="en-US" sz="2750" b="0" strike="noStrike" spc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</a:t>
            </a:r>
            <a:r>
              <a:rPr lang="en-US" sz="2750" b="0" strike="noStrike" spc="-7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2750" b="0" strike="noStrike" spc="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B</a:t>
            </a:r>
            <a:r>
              <a:rPr lang="en-US" sz="27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r</a:t>
            </a:r>
            <a:r>
              <a:rPr lang="en-US" sz="2750" b="0" strike="noStrike" spc="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enda</a:t>
            </a:r>
            <a:r>
              <a:rPr lang="en-US" sz="2750" b="0" strike="noStrike" spc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2750" b="0" strike="noStrike" spc="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Frye</a:t>
            </a:r>
            <a:r>
              <a:rPr lang="en-US" sz="2750" b="0" strike="noStrike" spc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2750" b="0" strike="noStrike" spc="2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U</a:t>
            </a:r>
            <a:r>
              <a:rPr lang="en-US" sz="2750" b="0" strike="noStrike" spc="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n</a:t>
            </a:r>
            <a:r>
              <a:rPr lang="en-US" sz="27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i</a:t>
            </a:r>
            <a:r>
              <a:rPr lang="en-US" sz="2750" b="0" strike="noStrike" spc="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ve</a:t>
            </a:r>
            <a:r>
              <a:rPr lang="en-US" sz="27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rsit</a:t>
            </a:r>
            <a:r>
              <a:rPr lang="en-US" sz="2750" b="0" strike="noStrike" spc="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y of</a:t>
            </a:r>
            <a:r>
              <a:rPr lang="en-US" sz="2750" b="0" strike="noStrike" spc="-8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2750" b="0" strike="noStrike" spc="-6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</a:t>
            </a:r>
            <a:r>
              <a:rPr lang="en-US" sz="2750" b="0" strike="noStrike" spc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r</a:t>
            </a:r>
            <a:r>
              <a:rPr lang="en-US" sz="27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iz</a:t>
            </a:r>
            <a:r>
              <a:rPr lang="en-US" sz="2750" b="0" strike="noStrike" spc="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o</a:t>
            </a:r>
            <a:r>
              <a:rPr lang="en-US" sz="2750" b="0" strike="noStrike" spc="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n</a:t>
            </a:r>
            <a:r>
              <a:rPr lang="en-US" sz="2750" b="0" strike="noStrike" spc="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</a:t>
            </a:r>
            <a:r>
              <a:rPr lang="en-US" sz="2750" b="0" strike="noStrike" spc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2750" b="0" strike="noStrike" spc="2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U</a:t>
            </a:r>
            <a:r>
              <a:rPr lang="en-US" sz="2750" b="0" strike="noStrike" spc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A/</a:t>
            </a:r>
            <a:r>
              <a:rPr lang="en-US" sz="2750" b="0" strike="noStrike" spc="2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NA</a:t>
            </a:r>
            <a:r>
              <a:rPr lang="en-US" sz="2750" b="0" strike="noStrike" spc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S</a:t>
            </a:r>
            <a:r>
              <a:rPr lang="en-US" sz="2750" b="0" strike="noStrike" spc="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</a:t>
            </a:r>
            <a:r>
              <a:rPr lang="en-US" sz="2750" b="0" strike="noStrike" spc="-145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2750" b="0" strike="noStrike" spc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S</a:t>
            </a:r>
            <a:r>
              <a:rPr lang="en-US" sz="2750" b="0" strike="noStrike" spc="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</a:t>
            </a:r>
            <a:r>
              <a:rPr lang="en-US" sz="2750" b="0" strike="noStrike" spc="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</a:t>
            </a:r>
            <a:r>
              <a:rPr lang="en-US" sz="27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c</a:t>
            </a:r>
            <a:r>
              <a:rPr lang="en-US" sz="2750" b="0" strike="noStrike" spc="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e</a:t>
            </a:r>
            <a:r>
              <a:rPr lang="en-US" sz="2750" b="0" strike="noStrike" spc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en-US" sz="2750" b="0" strike="noStrike" spc="2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G</a:t>
            </a:r>
            <a:r>
              <a:rPr lang="en-US" sz="27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r</a:t>
            </a:r>
            <a:r>
              <a:rPr lang="en-US" sz="2750" b="0" strike="noStrike" spc="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ant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9"/>
          <p:cNvSpPr/>
          <p:nvPr/>
        </p:nvSpPr>
        <p:spPr>
          <a:xfrm>
            <a:off x="1025280" y="5693040"/>
            <a:ext cx="171360" cy="3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en-US" sz="20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Symbol"/>
                <a:ea typeface="DejaVu Sans"/>
              </a:rPr>
              <a:t>–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CustomShape 10"/>
          <p:cNvSpPr/>
          <p:nvPr/>
        </p:nvSpPr>
        <p:spPr>
          <a:xfrm>
            <a:off x="1025280" y="6228000"/>
            <a:ext cx="171360" cy="3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en-US" sz="20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Symbol"/>
                <a:ea typeface="DejaVu Sans"/>
              </a:rPr>
              <a:t>–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Planck’s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Dusty GEMS: References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Canameras, et al. “Planck’s Dusty GEMS: Gravitationally Lensed High-Redshift Galaxies Discovered with the Planck Survey”. </a:t>
            </a:r>
            <a:r>
              <a:rPr lang="en-US" sz="2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Astronomy and Astrophysics, 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Vol. 581, 2015.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Planck Collaboration, et al. “Planck 2015 Results XXVII. The Second Planck Catalog of Sunyaev-Zeldovich Sources”. </a:t>
            </a:r>
            <a:r>
              <a:rPr lang="en-US" sz="2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Astronomy and Astrophysics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Vol. 594, 2015.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Qin, Frye, Pascale et al. 2017, APJ, </a:t>
            </a:r>
            <a:r>
              <a:rPr lang="en-US" sz="2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 Preparation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Zitrin, et al. “New Multiple-Lensed Galaxies Identified in ACS/NIC3 Observations of C10024+1654 Using an Improved Mass Model”. </a:t>
            </a:r>
            <a:r>
              <a:rPr lang="en-US" sz="2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MNRAS</a:t>
            </a: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Vol. 396, 2009 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Planck’s 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Dusty GEMS: Background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" name="Picture 78"/>
          <p:cNvPicPr/>
          <p:nvPr/>
        </p:nvPicPr>
        <p:blipFill>
          <a:blip r:embed="rId2"/>
          <a:stretch/>
        </p:blipFill>
        <p:spPr>
          <a:xfrm>
            <a:off x="1737360" y="1714680"/>
            <a:ext cx="6719760" cy="3497400"/>
          </a:xfrm>
          <a:prstGeom prst="rect">
            <a:avLst/>
          </a:prstGeom>
          <a:ln>
            <a:noFill/>
          </a:ln>
        </p:spPr>
      </p:pic>
      <p:sp>
        <p:nvSpPr>
          <p:cNvPr id="80" name="TextShape 2"/>
          <p:cNvSpPr txBox="1"/>
          <p:nvPr/>
        </p:nvSpPr>
        <p:spPr>
          <a:xfrm>
            <a:off x="504000" y="5760720"/>
            <a:ext cx="9097200" cy="1331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Massive objects bend light from objects behind them.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Lensed galaxies behind galaxy clusters appear to observers as if in front.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Planck’s 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Dusty GEMS: Background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Picture 81"/>
          <p:cNvPicPr/>
          <p:nvPr/>
        </p:nvPicPr>
        <p:blipFill>
          <a:blip r:embed="rId2"/>
          <a:stretch/>
        </p:blipFill>
        <p:spPr>
          <a:xfrm>
            <a:off x="2310480" y="1495800"/>
            <a:ext cx="5244120" cy="4480560"/>
          </a:xfrm>
          <a:prstGeom prst="rect">
            <a:avLst/>
          </a:prstGeom>
          <a:ln>
            <a:noFill/>
          </a:ln>
        </p:spPr>
      </p:pic>
      <p:sp>
        <p:nvSpPr>
          <p:cNvPr id="83" name="CustomShape 2"/>
          <p:cNvSpPr/>
          <p:nvPr/>
        </p:nvSpPr>
        <p:spPr>
          <a:xfrm>
            <a:off x="3342240" y="4539240"/>
            <a:ext cx="365760" cy="365760"/>
          </a:xfrm>
          <a:prstGeom prst="ellipse">
            <a:avLst/>
          </a:prstGeom>
          <a:noFill/>
          <a:ln w="57240">
            <a:solidFill>
              <a:srgbClr val="FF00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3"/>
          <p:cNvSpPr/>
          <p:nvPr/>
        </p:nvSpPr>
        <p:spPr>
          <a:xfrm>
            <a:off x="4315320" y="1838160"/>
            <a:ext cx="640080" cy="299160"/>
          </a:xfrm>
          <a:prstGeom prst="ellipse">
            <a:avLst/>
          </a:prstGeom>
          <a:noFill/>
          <a:ln w="572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4"/>
          <p:cNvSpPr/>
          <p:nvPr/>
        </p:nvSpPr>
        <p:spPr>
          <a:xfrm rot="569400">
            <a:off x="5041080" y="1885320"/>
            <a:ext cx="605160" cy="326160"/>
          </a:xfrm>
          <a:prstGeom prst="ellipse">
            <a:avLst/>
          </a:prstGeom>
          <a:noFill/>
          <a:ln w="572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5"/>
          <p:cNvSpPr/>
          <p:nvPr/>
        </p:nvSpPr>
        <p:spPr>
          <a:xfrm>
            <a:off x="3798360" y="4970520"/>
            <a:ext cx="365760" cy="365760"/>
          </a:xfrm>
          <a:prstGeom prst="ellipse">
            <a:avLst/>
          </a:prstGeom>
          <a:noFill/>
          <a:ln w="57240">
            <a:solidFill>
              <a:srgbClr val="FF00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6"/>
          <p:cNvSpPr/>
          <p:nvPr/>
        </p:nvSpPr>
        <p:spPr>
          <a:xfrm>
            <a:off x="4156920" y="5361480"/>
            <a:ext cx="365760" cy="365760"/>
          </a:xfrm>
          <a:prstGeom prst="ellipse">
            <a:avLst/>
          </a:prstGeom>
          <a:noFill/>
          <a:ln w="57240">
            <a:solidFill>
              <a:srgbClr val="FF00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7"/>
          <p:cNvSpPr/>
          <p:nvPr/>
        </p:nvSpPr>
        <p:spPr>
          <a:xfrm>
            <a:off x="4572000" y="5563800"/>
            <a:ext cx="365760" cy="365760"/>
          </a:xfrm>
          <a:prstGeom prst="ellipse">
            <a:avLst/>
          </a:prstGeom>
          <a:noFill/>
          <a:ln w="57240">
            <a:solidFill>
              <a:srgbClr val="FF00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TextShape 8"/>
          <p:cNvSpPr txBox="1"/>
          <p:nvPr/>
        </p:nvSpPr>
        <p:spPr>
          <a:xfrm>
            <a:off x="1737360" y="6083280"/>
            <a:ext cx="7955280" cy="141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Lensed galaxies appear as giant arcs in foreground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Sometimes appear in multiple positions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Important for analysis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Planck’s 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Dusty GEMS: Background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504000" y="2043360"/>
            <a:ext cx="4982400" cy="5271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We can model dark matter masses through lensing.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Gives us more insight into dark matter.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Lensing acts as a natural telescope.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2" name="Picture 91"/>
          <p:cNvPicPr/>
          <p:nvPr/>
        </p:nvPicPr>
        <p:blipFill>
          <a:blip r:embed="rId2"/>
          <a:stretch/>
        </p:blipFill>
        <p:spPr>
          <a:xfrm>
            <a:off x="5303520" y="3942360"/>
            <a:ext cx="3840480" cy="3281400"/>
          </a:xfrm>
          <a:prstGeom prst="rect">
            <a:avLst/>
          </a:prstGeom>
          <a:ln>
            <a:noFill/>
          </a:ln>
        </p:spPr>
      </p:pic>
      <p:sp>
        <p:nvSpPr>
          <p:cNvPr id="93" name="CustomShape 3"/>
          <p:cNvSpPr/>
          <p:nvPr/>
        </p:nvSpPr>
        <p:spPr>
          <a:xfrm>
            <a:off x="7165440" y="4214520"/>
            <a:ext cx="640080" cy="274320"/>
          </a:xfrm>
          <a:prstGeom prst="rect">
            <a:avLst/>
          </a:prstGeom>
          <a:noFill/>
          <a:ln w="3816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Line 4"/>
          <p:cNvSpPr/>
          <p:nvPr/>
        </p:nvSpPr>
        <p:spPr>
          <a:xfrm flipH="1" flipV="1">
            <a:off x="6584040" y="2560320"/>
            <a:ext cx="581400" cy="1654200"/>
          </a:xfrm>
          <a:prstGeom prst="line">
            <a:avLst/>
          </a:prstGeom>
          <a:ln w="19080">
            <a:solidFill>
              <a:srgbClr val="0066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Line 5"/>
          <p:cNvSpPr/>
          <p:nvPr/>
        </p:nvSpPr>
        <p:spPr>
          <a:xfrm flipV="1">
            <a:off x="7805520" y="2560320"/>
            <a:ext cx="606960" cy="1645920"/>
          </a:xfrm>
          <a:prstGeom prst="line">
            <a:avLst/>
          </a:prstGeom>
          <a:ln w="19080">
            <a:solidFill>
              <a:srgbClr val="0066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6" name="Picture 95"/>
          <p:cNvPicPr/>
          <p:nvPr/>
        </p:nvPicPr>
        <p:blipFill>
          <a:blip r:embed="rId3"/>
          <a:stretch/>
        </p:blipFill>
        <p:spPr>
          <a:xfrm>
            <a:off x="6584040" y="1703520"/>
            <a:ext cx="1828440" cy="856800"/>
          </a:xfrm>
          <a:prstGeom prst="rect">
            <a:avLst/>
          </a:prstGeom>
          <a:ln>
            <a:noFill/>
          </a:ln>
        </p:spPr>
      </p:pic>
      <p:sp>
        <p:nvSpPr>
          <p:cNvPr id="97" name="TextShape 6"/>
          <p:cNvSpPr txBox="1"/>
          <p:nvPr/>
        </p:nvSpPr>
        <p:spPr>
          <a:xfrm>
            <a:off x="8503920" y="1371600"/>
            <a:ext cx="1371600" cy="651240"/>
          </a:xfrm>
          <a:prstGeom prst="rect">
            <a:avLst/>
          </a:prstGeom>
          <a:noFill/>
          <a:ln w="54720">
            <a:solidFill>
              <a:srgbClr val="FFFF66"/>
            </a:solidFill>
            <a:round/>
          </a:ln>
        </p:spPr>
        <p:txBody>
          <a:bodyPr lIns="117360" tIns="72360" rIns="117360" bIns="72360" anchor="ctr"/>
          <a:lstStyle/>
          <a:p>
            <a:pPr algn="ctr"/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Magnified Giant Arc!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CustomShape 7"/>
          <p:cNvSpPr/>
          <p:nvPr/>
        </p:nvSpPr>
        <p:spPr>
          <a:xfrm>
            <a:off x="6584040" y="1703520"/>
            <a:ext cx="1828440" cy="856800"/>
          </a:xfrm>
          <a:prstGeom prst="rect">
            <a:avLst/>
          </a:prstGeom>
          <a:noFill/>
          <a:ln w="3816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8"/>
          <p:cNvSpPr/>
          <p:nvPr/>
        </p:nvSpPr>
        <p:spPr>
          <a:xfrm>
            <a:off x="5303520" y="3942360"/>
            <a:ext cx="3840480" cy="3281400"/>
          </a:xfrm>
          <a:prstGeom prst="rect">
            <a:avLst/>
          </a:prstGeom>
          <a:noFill/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Planck’s 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Dusty GEMS: Background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TextShape 2"/>
          <p:cNvSpPr txBox="1"/>
          <p:nvPr/>
        </p:nvSpPr>
        <p:spPr>
          <a:xfrm>
            <a:off x="504000" y="1769040"/>
            <a:ext cx="7725600" cy="5271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Powerful lenses are difficult to find.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8000" lvl="2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Referred to as having strong lensing features.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Some current methods include: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8000" lvl="2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Searching optical data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8000" lvl="2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Sunyaev-Zeldovich Effect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We present a new method: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8000" lvl="2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Uses existing data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8000" lvl="2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Can find lenses current methods cannot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Planck’s 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Dusty GEMS: Introduction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5152680" y="165060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Clean all-sky </a:t>
            </a:r>
            <a:r>
              <a:rPr lang="en-US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Planck/ 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HFI data.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Color Selection f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compact sources at z = 2-4  from FIR peak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Wavelength dependent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Not Sunyaev-Zeldovich Effect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Completely new 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4" name="Picture 103"/>
          <p:cNvPicPr/>
          <p:nvPr/>
        </p:nvPicPr>
        <p:blipFill>
          <a:blip r:embed="rId2"/>
          <a:stretch/>
        </p:blipFill>
        <p:spPr>
          <a:xfrm>
            <a:off x="4798440" y="4841640"/>
            <a:ext cx="4985640" cy="2656440"/>
          </a:xfrm>
          <a:prstGeom prst="rect">
            <a:avLst/>
          </a:prstGeom>
          <a:ln w="12600">
            <a:solidFill>
              <a:srgbClr val="000000"/>
            </a:solidFill>
            <a:miter/>
          </a:ln>
        </p:spPr>
      </p:pic>
      <p:pic>
        <p:nvPicPr>
          <p:cNvPr id="105" name="Picture 104"/>
          <p:cNvPicPr/>
          <p:nvPr/>
        </p:nvPicPr>
        <p:blipFill>
          <a:blip r:embed="rId3"/>
          <a:stretch/>
        </p:blipFill>
        <p:spPr>
          <a:xfrm>
            <a:off x="228960" y="1828800"/>
            <a:ext cx="4068720" cy="4068720"/>
          </a:xfrm>
          <a:prstGeom prst="rect">
            <a:avLst/>
          </a:prstGeom>
          <a:ln>
            <a:noFill/>
          </a:ln>
        </p:spPr>
      </p:pic>
      <p:sp>
        <p:nvSpPr>
          <p:cNvPr id="106" name="CustomShape 3"/>
          <p:cNvSpPr/>
          <p:nvPr/>
        </p:nvSpPr>
        <p:spPr>
          <a:xfrm>
            <a:off x="228960" y="1828800"/>
            <a:ext cx="4068720" cy="4068720"/>
          </a:xfrm>
          <a:prstGeom prst="rect">
            <a:avLst/>
          </a:prstGeom>
          <a:noFill/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4"/>
          <p:cNvSpPr/>
          <p:nvPr/>
        </p:nvSpPr>
        <p:spPr>
          <a:xfrm>
            <a:off x="4798440" y="4841640"/>
            <a:ext cx="4985640" cy="2656440"/>
          </a:xfrm>
          <a:prstGeom prst="rect">
            <a:avLst/>
          </a:prstGeom>
          <a:noFill/>
          <a:ln w="38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504000" y="10944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Planck’s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Dusty GEMS: Introduction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TextShape 2"/>
          <p:cNvSpPr txBox="1"/>
          <p:nvPr/>
        </p:nvSpPr>
        <p:spPr>
          <a:xfrm>
            <a:off x="1005840" y="5120640"/>
            <a:ext cx="8595360" cy="2194560"/>
          </a:xfrm>
          <a:prstGeom prst="rect">
            <a:avLst/>
          </a:prstGeom>
          <a:noFill/>
          <a:ln w="54000">
            <a:noFill/>
          </a:ln>
        </p:spPr>
        <p:txBody>
          <a:bodyPr lIns="90000" tIns="45000" rIns="90000" bIns="45000"/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12 sources detected with 1 bright object within 50% contour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These are </a:t>
            </a:r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strongly-lensed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, </a:t>
            </a:r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new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, and </a:t>
            </a:r>
            <a:r>
              <a:rPr lang="en-US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bright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6 selected for HST follow up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Picture 109"/>
          <p:cNvPicPr/>
          <p:nvPr/>
        </p:nvPicPr>
        <p:blipFill>
          <a:blip r:embed="rId2"/>
          <a:stretch/>
        </p:blipFill>
        <p:spPr>
          <a:xfrm>
            <a:off x="1087200" y="1476720"/>
            <a:ext cx="8148240" cy="3074400"/>
          </a:xfrm>
          <a:prstGeom prst="rect">
            <a:avLst/>
          </a:prstGeom>
          <a:ln w="12600">
            <a:solidFill>
              <a:srgbClr val="000000"/>
            </a:solidFill>
            <a:miter/>
          </a:ln>
        </p:spPr>
      </p:pic>
      <p:sp>
        <p:nvSpPr>
          <p:cNvPr id="111" name="CustomShape 3"/>
          <p:cNvSpPr/>
          <p:nvPr/>
        </p:nvSpPr>
        <p:spPr>
          <a:xfrm>
            <a:off x="1087200" y="1476720"/>
            <a:ext cx="8148240" cy="3074400"/>
          </a:xfrm>
          <a:prstGeom prst="rect">
            <a:avLst/>
          </a:prstGeom>
          <a:noFill/>
          <a:ln w="38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/>
          <p:cNvPicPr/>
          <p:nvPr/>
        </p:nvPicPr>
        <p:blipFill>
          <a:blip r:embed="rId2"/>
          <a:stretch/>
        </p:blipFill>
        <p:spPr>
          <a:xfrm>
            <a:off x="3382920" y="1463040"/>
            <a:ext cx="2835000" cy="2835360"/>
          </a:xfrm>
          <a:prstGeom prst="rect">
            <a:avLst/>
          </a:prstGeom>
          <a:ln>
            <a:noFill/>
          </a:ln>
        </p:spPr>
      </p:pic>
      <p:pic>
        <p:nvPicPr>
          <p:cNvPr id="113" name="Picture 112"/>
          <p:cNvPicPr/>
          <p:nvPr/>
        </p:nvPicPr>
        <p:blipFill>
          <a:blip r:embed="rId3"/>
          <a:stretch/>
        </p:blipFill>
        <p:spPr>
          <a:xfrm>
            <a:off x="6675120" y="1506240"/>
            <a:ext cx="2835360" cy="2835720"/>
          </a:xfrm>
          <a:prstGeom prst="rect">
            <a:avLst/>
          </a:prstGeom>
          <a:ln>
            <a:noFill/>
          </a:ln>
        </p:spPr>
      </p:pic>
      <p:pic>
        <p:nvPicPr>
          <p:cNvPr id="114" name="Picture 113"/>
          <p:cNvPicPr/>
          <p:nvPr/>
        </p:nvPicPr>
        <p:blipFill>
          <a:blip r:embed="rId4"/>
          <a:stretch/>
        </p:blipFill>
        <p:spPr>
          <a:xfrm>
            <a:off x="3374280" y="4654080"/>
            <a:ext cx="2843640" cy="2844000"/>
          </a:xfrm>
          <a:prstGeom prst="rect">
            <a:avLst/>
          </a:prstGeom>
          <a:ln>
            <a:noFill/>
          </a:ln>
        </p:spPr>
      </p:pic>
      <p:pic>
        <p:nvPicPr>
          <p:cNvPr id="115" name="Picture 114"/>
          <p:cNvPicPr/>
          <p:nvPr/>
        </p:nvPicPr>
        <p:blipFill>
          <a:blip r:embed="rId5"/>
          <a:stretch/>
        </p:blipFill>
        <p:spPr>
          <a:xfrm>
            <a:off x="6675120" y="4687920"/>
            <a:ext cx="2834640" cy="2835000"/>
          </a:xfrm>
          <a:prstGeom prst="rect">
            <a:avLst/>
          </a:prstGeom>
          <a:ln>
            <a:noFill/>
          </a:ln>
        </p:spPr>
      </p:pic>
      <p:sp>
        <p:nvSpPr>
          <p:cNvPr id="116" name="TextShape 1"/>
          <p:cNvSpPr txBox="1"/>
          <p:nvPr/>
        </p:nvSpPr>
        <p:spPr>
          <a:xfrm>
            <a:off x="504360" y="10944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Planck’s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Dusty GEMS: Initial Results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91800" y="2926080"/>
            <a:ext cx="3291480" cy="1470960"/>
          </a:xfrm>
          <a:prstGeom prst="rect">
            <a:avLst/>
          </a:prstGeom>
          <a:noFill/>
          <a:ln w="54000"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Preliminary mass models made using Light-Traces-Mass method (</a:t>
            </a: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Zitrin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et al. 2009, 2013)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000000"/>
              </a:buClr>
              <a:buSzPct val="45000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TextShape 3"/>
          <p:cNvSpPr txBox="1"/>
          <p:nvPr/>
        </p:nvSpPr>
        <p:spPr>
          <a:xfrm>
            <a:off x="91440" y="3566160"/>
            <a:ext cx="3200400" cy="1781640"/>
          </a:xfrm>
          <a:prstGeom prst="rect">
            <a:avLst/>
          </a:prstGeom>
          <a:noFill/>
          <a:ln w="54000">
            <a:noFill/>
          </a:ln>
        </p:spPr>
        <p:txBody>
          <a:bodyPr lIns="90000" tIns="45000" rIns="90000" bIns="45000"/>
          <a:lstStyle/>
          <a:p>
            <a:pPr>
              <a:buClr>
                <a:srgbClr val="000000"/>
              </a:buClr>
              <a:buSzPct val="45000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000000"/>
              </a:buClr>
              <a:buSzPct val="45000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000000"/>
              </a:buClr>
              <a:buSzPct val="45000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Magnification Models for 4 fields shown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TextShape 4"/>
          <p:cNvSpPr txBox="1"/>
          <p:nvPr/>
        </p:nvSpPr>
        <p:spPr>
          <a:xfrm>
            <a:off x="91440" y="1619280"/>
            <a:ext cx="3108960" cy="849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5 fields show evidence for strong lensing features and high magnifications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5"/>
          <p:cNvSpPr/>
          <p:nvPr/>
        </p:nvSpPr>
        <p:spPr>
          <a:xfrm>
            <a:off x="3382920" y="1463040"/>
            <a:ext cx="2835000" cy="2834640"/>
          </a:xfrm>
          <a:prstGeom prst="rect">
            <a:avLst/>
          </a:prstGeom>
          <a:noFill/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6"/>
          <p:cNvSpPr/>
          <p:nvPr/>
        </p:nvSpPr>
        <p:spPr>
          <a:xfrm>
            <a:off x="6675120" y="1506240"/>
            <a:ext cx="2835360" cy="2835720"/>
          </a:xfrm>
          <a:prstGeom prst="rect">
            <a:avLst/>
          </a:prstGeom>
          <a:noFill/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7"/>
          <p:cNvSpPr/>
          <p:nvPr/>
        </p:nvSpPr>
        <p:spPr>
          <a:xfrm>
            <a:off x="3374280" y="4654080"/>
            <a:ext cx="2843640" cy="2844000"/>
          </a:xfrm>
          <a:prstGeom prst="rect">
            <a:avLst/>
          </a:prstGeom>
          <a:noFill/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8"/>
          <p:cNvSpPr/>
          <p:nvPr/>
        </p:nvSpPr>
        <p:spPr>
          <a:xfrm>
            <a:off x="6675120" y="4687920"/>
            <a:ext cx="2834640" cy="2835000"/>
          </a:xfrm>
          <a:prstGeom prst="rect">
            <a:avLst/>
          </a:prstGeom>
          <a:noFill/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CustomShape 9"/>
          <p:cNvSpPr/>
          <p:nvPr/>
        </p:nvSpPr>
        <p:spPr>
          <a:xfrm>
            <a:off x="4239360" y="1097280"/>
            <a:ext cx="1096920" cy="345960"/>
          </a:xfrm>
          <a:prstGeom prst="rect">
            <a:avLst/>
          </a:prstGeom>
          <a:noFill/>
          <a:ln w="3816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 anchor="ctr"/>
          <a:lstStyle/>
          <a:p>
            <a:pPr algn="ctr"/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G165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10"/>
          <p:cNvSpPr/>
          <p:nvPr/>
        </p:nvSpPr>
        <p:spPr>
          <a:xfrm>
            <a:off x="7589520" y="1097280"/>
            <a:ext cx="1096920" cy="345960"/>
          </a:xfrm>
          <a:prstGeom prst="rect">
            <a:avLst/>
          </a:prstGeom>
          <a:noFill/>
          <a:ln w="3816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 anchor="ctr"/>
          <a:lstStyle/>
          <a:p>
            <a:pPr algn="ctr"/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G045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11"/>
          <p:cNvSpPr/>
          <p:nvPr/>
        </p:nvSpPr>
        <p:spPr>
          <a:xfrm>
            <a:off x="4206600" y="4297680"/>
            <a:ext cx="1096920" cy="345960"/>
          </a:xfrm>
          <a:prstGeom prst="rect">
            <a:avLst/>
          </a:prstGeom>
          <a:noFill/>
          <a:ln w="3816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 anchor="ctr"/>
          <a:lstStyle/>
          <a:p>
            <a:pPr algn="ctr"/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G092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CustomShape 12"/>
          <p:cNvSpPr/>
          <p:nvPr/>
        </p:nvSpPr>
        <p:spPr>
          <a:xfrm>
            <a:off x="7498440" y="4341960"/>
            <a:ext cx="1096920" cy="345960"/>
          </a:xfrm>
          <a:prstGeom prst="rect">
            <a:avLst/>
          </a:prstGeom>
          <a:noFill/>
          <a:ln w="3816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 anchor="ctr"/>
          <a:lstStyle/>
          <a:p>
            <a:pPr algn="ctr"/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G244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504000" y="-182880"/>
            <a:ext cx="9071640" cy="1563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Planck’s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Dusty GEMS: Initial Results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2126520" y="5029200"/>
            <a:ext cx="822960" cy="316080"/>
          </a:xfrm>
          <a:prstGeom prst="rect">
            <a:avLst/>
          </a:prstGeom>
          <a:noFill/>
          <a:ln w="54000">
            <a:noFill/>
          </a:ln>
        </p:spPr>
        <p:txBody>
          <a:bodyPr lIns="90000" tIns="45000" rIns="90000" bIns="45000"/>
          <a:lstStyle/>
          <a:p>
            <a:r>
              <a:rPr lang="en-US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Before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TextShape 3"/>
          <p:cNvSpPr txBox="1"/>
          <p:nvPr/>
        </p:nvSpPr>
        <p:spPr>
          <a:xfrm>
            <a:off x="5945400" y="5013360"/>
            <a:ext cx="822960" cy="316080"/>
          </a:xfrm>
          <a:prstGeom prst="rect">
            <a:avLst/>
          </a:prstGeom>
          <a:noFill/>
          <a:ln w="54000">
            <a:noFill/>
          </a:ln>
        </p:spPr>
        <p:txBody>
          <a:bodyPr lIns="90000" tIns="45000" rIns="90000" bIns="45000"/>
          <a:lstStyle/>
          <a:p>
            <a:r>
              <a:rPr lang="en-US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After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TextShape 4"/>
          <p:cNvSpPr txBox="1"/>
          <p:nvPr/>
        </p:nvSpPr>
        <p:spPr>
          <a:xfrm>
            <a:off x="2011680" y="5486400"/>
            <a:ext cx="7589520" cy="2305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G165 shows many strong lensing features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10 sets of multiple images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2.5 x 10</a:t>
            </a:r>
            <a:r>
              <a:rPr lang="en-US" sz="2400" b="0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14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 solar masses at ~250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kpc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 radius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Comparable to Hubble Frontier Fields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Abell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Noto Sans CJK SC Regular"/>
              </a:rPr>
              <a:t> 2744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2" name="Picture 131"/>
          <p:cNvPicPr/>
          <p:nvPr/>
        </p:nvPicPr>
        <p:blipFill>
          <a:blip r:embed="rId2"/>
          <a:stretch/>
        </p:blipFill>
        <p:spPr>
          <a:xfrm>
            <a:off x="1371600" y="1145520"/>
            <a:ext cx="7427880" cy="4158000"/>
          </a:xfrm>
          <a:prstGeom prst="rect">
            <a:avLst/>
          </a:prstGeom>
          <a:ln>
            <a:noFill/>
          </a:ln>
        </p:spPr>
      </p:pic>
      <p:sp>
        <p:nvSpPr>
          <p:cNvPr id="133" name="CustomShape 5"/>
          <p:cNvSpPr/>
          <p:nvPr/>
        </p:nvSpPr>
        <p:spPr>
          <a:xfrm>
            <a:off x="1371600" y="1145520"/>
            <a:ext cx="7427880" cy="4158000"/>
          </a:xfrm>
          <a:prstGeom prst="rect">
            <a:avLst/>
          </a:prstGeom>
          <a:noFill/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</TotalTime>
  <Words>438</Words>
  <Application>Microsoft Office PowerPoint</Application>
  <PresentationFormat>Custom</PresentationFormat>
  <Paragraphs>70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DejaVu Sans</vt:lpstr>
      <vt:lpstr>Noto Sans CJK SC Regular</vt:lpstr>
      <vt:lpstr>OpenSymbol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Adriana</cp:lastModifiedBy>
  <cp:revision>69</cp:revision>
  <dcterms:created xsi:type="dcterms:W3CDTF">2016-09-12T23:12:16Z</dcterms:created>
  <dcterms:modified xsi:type="dcterms:W3CDTF">2018-03-31T01:00:31Z</dcterms:modified>
  <dc:language>en-US</dc:language>
</cp:coreProperties>
</file>